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69" r:id="rId16"/>
    <p:sldId id="270" r:id="rId17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674" autoAdjust="0"/>
  </p:normalViewPr>
  <p:slideViewPr>
    <p:cSldViewPr snapToGrid="0" showGuides="1">
      <p:cViewPr varScale="1">
        <p:scale>
          <a:sx n="109" d="100"/>
          <a:sy n="109" d="100"/>
        </p:scale>
        <p:origin x="108" y="264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01118441275957"/>
          <c:y val="4.4852177240907377E-2"/>
          <c:w val="0.57415738573218789"/>
          <c:h val="0.60493491478122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'!$D$21</c:f>
              <c:strCache>
                <c:ptCount val="1"/>
                <c:pt idx="0">
                  <c:v>Плановый объем в УТС, Гкал</c:v>
                </c:pt>
              </c:strCache>
            </c:strRef>
          </c:tx>
          <c:invertIfNegative val="0"/>
          <c:cat>
            <c:strRef>
              <c:f>'сравнение пл об и факт '!$C$22:$C$25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'!$D$22:$D$25</c:f>
              <c:numCache>
                <c:formatCode>#,##0</c:formatCode>
                <c:ptCount val="4"/>
                <c:pt idx="0">
                  <c:v>103923</c:v>
                </c:pt>
                <c:pt idx="1">
                  <c:v>162557</c:v>
                </c:pt>
                <c:pt idx="2" formatCode="#\ ##0.0">
                  <c:v>19.5</c:v>
                </c:pt>
                <c:pt idx="3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C-4E38-ADA6-8982AEAE9743}"/>
            </c:ext>
          </c:extLst>
        </c:ser>
        <c:ser>
          <c:idx val="1"/>
          <c:order val="1"/>
          <c:tx>
            <c:strRef>
              <c:f>'сравнение пл об и факт '!$E$21</c:f>
              <c:strCache>
                <c:ptCount val="1"/>
                <c:pt idx="0">
                  <c:v>Фактический объем, Гкал</c:v>
                </c:pt>
              </c:strCache>
            </c:strRef>
          </c:tx>
          <c:invertIfNegative val="0"/>
          <c:cat>
            <c:strRef>
              <c:f>'сравнение пл об и факт '!$C$22:$C$25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'!$E$22:$E$25</c:f>
              <c:numCache>
                <c:formatCode>#,##0</c:formatCode>
                <c:ptCount val="4"/>
                <c:pt idx="0">
                  <c:v>85788</c:v>
                </c:pt>
                <c:pt idx="1">
                  <c:v>179567</c:v>
                </c:pt>
                <c:pt idx="2">
                  <c:v>17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FC-4E38-ADA6-8982AEAE9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99"/>
        <c:shape val="cylinder"/>
        <c:axId val="65012864"/>
        <c:axId val="65014400"/>
        <c:axId val="0"/>
      </c:bar3DChart>
      <c:catAx>
        <c:axId val="650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4400"/>
        <c:crosses val="autoZero"/>
        <c:auto val="1"/>
        <c:lblAlgn val="ctr"/>
        <c:lblOffset val="100"/>
        <c:noMultiLvlLbl val="0"/>
      </c:catAx>
      <c:valAx>
        <c:axId val="65014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2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978983877015374"/>
          <c:y val="0.21390079404631418"/>
          <c:w val="0.20720716160479946"/>
          <c:h val="0.2460004651317323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depthPercent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09923780968244"/>
          <c:y val="6.9803448317263733E-2"/>
          <c:w val="0.63276833105981933"/>
          <c:h val="0.56073394782318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'!$D$7</c:f>
              <c:strCache>
                <c:ptCount val="1"/>
                <c:pt idx="0">
                  <c:v>Плановый объем в УТС, тыс. кВт</c:v>
                </c:pt>
              </c:strCache>
            </c:strRef>
          </c:tx>
          <c:invertIfNegative val="0"/>
          <c:cat>
            <c:strRef>
              <c:f>'сравнение пл об и факт '!$C$8:$C$14</c:f>
              <c:strCache>
                <c:ptCount val="7"/>
                <c:pt idx="0">
                  <c:v>ТОО «Компания Нефтехим LTD»</c:v>
                </c:pt>
                <c:pt idx="1">
                  <c:v>АО "Казбитумсервис"</c:v>
                </c:pt>
                <c:pt idx="2">
                  <c:v>ТОО "NFC Kazakhstan"</c:v>
                </c:pt>
                <c:pt idx="3">
                  <c:v>ТОО "BIG Capital IST"</c:v>
                </c:pt>
                <c:pt idx="4">
                  <c:v>ТОО "Эр Ликид Мунай Тех Газы"</c:v>
                </c:pt>
                <c:pt idx="5">
                  <c:v>ТОО "Павлодароргсинтез"</c:v>
                </c:pt>
                <c:pt idx="6">
                  <c:v>Прочие </c:v>
                </c:pt>
              </c:strCache>
            </c:strRef>
          </c:cat>
          <c:val>
            <c:numRef>
              <c:f>'сравнение пл об и факт '!$D$8:$D$14</c:f>
              <c:numCache>
                <c:formatCode>#,##0</c:formatCode>
                <c:ptCount val="7"/>
                <c:pt idx="0">
                  <c:v>47701</c:v>
                </c:pt>
                <c:pt idx="1">
                  <c:v>1720</c:v>
                </c:pt>
                <c:pt idx="2">
                  <c:v>500</c:v>
                </c:pt>
                <c:pt idx="3">
                  <c:v>470</c:v>
                </c:pt>
                <c:pt idx="4">
                  <c:v>23060</c:v>
                </c:pt>
                <c:pt idx="5">
                  <c:v>16647</c:v>
                </c:pt>
                <c:pt idx="6" formatCode="#\ ##0.0">
                  <c:v>2934.6000000000058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5-4DFE-B101-3A97E069BF89}"/>
            </c:ext>
          </c:extLst>
        </c:ser>
        <c:ser>
          <c:idx val="1"/>
          <c:order val="1"/>
          <c:tx>
            <c:strRef>
              <c:f>'сравнение пл об и факт '!$E$7</c:f>
              <c:strCache>
                <c:ptCount val="1"/>
                <c:pt idx="0">
                  <c:v>Фактический объем, тыс. кВт</c:v>
                </c:pt>
              </c:strCache>
            </c:strRef>
          </c:tx>
          <c:invertIfNegative val="0"/>
          <c:cat>
            <c:strRef>
              <c:f>'сравнение пл об и факт '!$C$8:$C$14</c:f>
              <c:strCache>
                <c:ptCount val="7"/>
                <c:pt idx="0">
                  <c:v>ТОО «Компания Нефтехим LTD»</c:v>
                </c:pt>
                <c:pt idx="1">
                  <c:v>АО "Казбитумсервис"</c:v>
                </c:pt>
                <c:pt idx="2">
                  <c:v>ТОО "NFC Kazakhstan"</c:v>
                </c:pt>
                <c:pt idx="3">
                  <c:v>ТОО "BIG Capital IST"</c:v>
                </c:pt>
                <c:pt idx="4">
                  <c:v>ТОО "Эр Ликид Мунай Тех Газы"</c:v>
                </c:pt>
                <c:pt idx="5">
                  <c:v>ТОО "Павлодароргсинтез"</c:v>
                </c:pt>
                <c:pt idx="6">
                  <c:v>Прочие </c:v>
                </c:pt>
              </c:strCache>
            </c:strRef>
          </c:cat>
          <c:val>
            <c:numRef>
              <c:f>'сравнение пл об и факт '!$E$8:$E$14</c:f>
              <c:numCache>
                <c:formatCode>#,##0</c:formatCode>
                <c:ptCount val="7"/>
                <c:pt idx="0">
                  <c:v>40051.307999999997</c:v>
                </c:pt>
                <c:pt idx="1">
                  <c:v>1028.6959999999999</c:v>
                </c:pt>
                <c:pt idx="2">
                  <c:v>245.446</c:v>
                </c:pt>
                <c:pt idx="3">
                  <c:v>365.834</c:v>
                </c:pt>
                <c:pt idx="4">
                  <c:v>22122.623</c:v>
                </c:pt>
                <c:pt idx="5">
                  <c:v>13900.535</c:v>
                </c:pt>
                <c:pt idx="6" formatCode="#\ ##0.0">
                  <c:v>938.77999999999759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D5-4DFE-B101-3A97E069B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4789120"/>
        <c:axId val="64790912"/>
        <c:axId val="0"/>
      </c:bar3DChart>
      <c:catAx>
        <c:axId val="6478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800" kern="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790912"/>
        <c:crosses val="autoZero"/>
        <c:auto val="1"/>
        <c:lblAlgn val="ctr"/>
        <c:lblOffset val="100"/>
        <c:noMultiLvlLbl val="0"/>
      </c:catAx>
      <c:valAx>
        <c:axId val="6479091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64789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879060728096062"/>
          <c:y val="0.24763865710815997"/>
          <c:w val="0.17888978381519152"/>
          <c:h val="0.24231096486073594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0" h="0"/>
    </a:sp3d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 baseline="0"/>
            </a:pPr>
            <a:r>
              <a:rPr lang="ru-RU" sz="1100" baseline="0"/>
              <a:t>Структура потребления услуг по передаче и распределению электроэнергии</a:t>
            </a:r>
          </a:p>
        </c:rich>
      </c:tx>
      <c:layout>
        <c:manualLayout>
          <c:xMode val="edge"/>
          <c:yMode val="edge"/>
          <c:x val="0.17128732531680241"/>
          <c:y val="1.3888787157419298E-2"/>
        </c:manualLayout>
      </c:layout>
      <c:overlay val="0"/>
    </c:title>
    <c:autoTitleDeleted val="0"/>
    <c:view3D>
      <c:rotX val="30"/>
      <c:hPercent val="100"/>
      <c:rotY val="8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92919794928083"/>
          <c:y val="0.2357936522043097"/>
          <c:w val="0.70694439190073444"/>
          <c:h val="0.58420557895379355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29"/>
            <c:spPr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C46-4F8C-9B63-4C2F1C75AD65}"/>
              </c:ext>
            </c:extLst>
          </c:dPt>
          <c:dLbls>
            <c:dLbl>
              <c:idx val="0"/>
              <c:layout/>
              <c:numFmt formatCode="0.0%" sourceLinked="0"/>
              <c:spPr/>
              <c:txPr>
                <a:bodyPr/>
                <a:lstStyle/>
                <a:p>
                  <a:pPr lvl="2" algn="ctr" rtl="0"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Times New Roman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C46-4F8C-9B63-4C2F1C75AD65}"/>
                </c:ext>
              </c:extLst>
            </c:dLbl>
            <c:dLbl>
              <c:idx val="1"/>
              <c:layout>
                <c:manualLayout>
                  <c:x val="-1.6091770098331053E-2"/>
                  <c:y val="1.28930883639544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5169761033621"/>
                      <c:h val="0.18856718634001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C46-4F8C-9B63-4C2F1C75AD65}"/>
                </c:ext>
              </c:extLst>
            </c:dLbl>
            <c:dLbl>
              <c:idx val="2"/>
              <c:layout>
                <c:manualLayout>
                  <c:x val="-0.10229883205741118"/>
                  <c:y val="-0.120251501895596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13788792870158"/>
                      <c:h val="0.145185185185185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C46-4F8C-9B63-4C2F1C75AD65}"/>
                </c:ext>
              </c:extLst>
            </c:dLbl>
            <c:dLbl>
              <c:idx val="3"/>
              <c:layout>
                <c:manualLayout>
                  <c:x val="6.7553612534417115E-4"/>
                  <c:y val="-0.19502960793597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24133745292108"/>
                      <c:h val="0.145508537490720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C46-4F8C-9B63-4C2F1C75AD65}"/>
                </c:ext>
              </c:extLst>
            </c:dLbl>
            <c:dLbl>
              <c:idx val="4"/>
              <c:layout>
                <c:manualLayout>
                  <c:x val="8.2876987441942718E-2"/>
                  <c:y val="-5.71212598425196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C46-4F8C-9B63-4C2F1C75AD65}"/>
                </c:ext>
              </c:extLst>
            </c:dLbl>
            <c:dLbl>
              <c:idx val="5"/>
              <c:layout>
                <c:manualLayout>
                  <c:x val="0.15567849476359946"/>
                  <c:y val="4.42890638670166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C46-4F8C-9B63-4C2F1C75AD65}"/>
                </c:ext>
              </c:extLst>
            </c:dLbl>
            <c:dLbl>
              <c:idx val="6"/>
              <c:layout>
                <c:manualLayout>
                  <c:x val="9.8265164582285347E-2"/>
                  <c:y val="0.138648849294729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C46-4F8C-9B63-4C2F1C75AD6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потребителей'!$C$10:$C$16</c:f>
              <c:strCache>
                <c:ptCount val="7"/>
                <c:pt idx="0">
                  <c:v>ТОО «Компания Нефтехим LTD»</c:v>
                </c:pt>
                <c:pt idx="1">
                  <c:v>ТОО "Эр Ликид Мунай Тех Газы"</c:v>
                </c:pt>
                <c:pt idx="2">
                  <c:v>ТОО "Павлодароргсинтез"</c:v>
                </c:pt>
                <c:pt idx="3">
                  <c:v>АО "Казбитумсервис"</c:v>
                </c:pt>
                <c:pt idx="4">
                  <c:v>ТОО "BIG Capital IST"</c:v>
                </c:pt>
                <c:pt idx="5">
                  <c:v>ТОО "NFC Kazakhstan"</c:v>
                </c:pt>
                <c:pt idx="6">
                  <c:v>Прочие </c:v>
                </c:pt>
              </c:strCache>
            </c:strRef>
          </c:cat>
          <c:val>
            <c:numRef>
              <c:f>'структура потребителей'!$E$10:$E$16</c:f>
              <c:numCache>
                <c:formatCode>0.0%</c:formatCode>
                <c:ptCount val="7"/>
                <c:pt idx="0">
                  <c:v>0.50921382470510868</c:v>
                </c:pt>
                <c:pt idx="1">
                  <c:v>0.28126785448153668</c:v>
                </c:pt>
                <c:pt idx="2">
                  <c:v>0.17673192078513961</c:v>
                </c:pt>
                <c:pt idx="3">
                  <c:v>1.3078879336945662E-2</c:v>
                </c:pt>
                <c:pt idx="4">
                  <c:v>4.6512271296400296E-3</c:v>
                </c:pt>
                <c:pt idx="5">
                  <c:v>3.1206096045245293E-3</c:v>
                </c:pt>
                <c:pt idx="6">
                  <c:v>1.193568395710474E-2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46-4F8C-9B63-4C2F1C75AD6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/>
              <a:t>Структура потребления услуги по передаче и распределению тепловой энергии </a:t>
            </a:r>
          </a:p>
        </c:rich>
      </c:tx>
      <c:layout>
        <c:manualLayout>
          <c:xMode val="edge"/>
          <c:yMode val="edge"/>
          <c:x val="0.17914951989026098"/>
          <c:y val="1.282051282051282E-2"/>
        </c:manualLayout>
      </c:layout>
      <c:overlay val="0"/>
    </c:title>
    <c:autoTitleDeleted val="0"/>
    <c:view3D>
      <c:rotX val="4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6"/>
            <c:extLst>
              <c:ext xmlns:c16="http://schemas.microsoft.com/office/drawing/2014/chart" uri="{C3380CC4-5D6E-409C-BE32-E72D297353CC}">
                <c16:uniqueId val="{00000001-489C-4EF1-A54A-872D51FA5EFF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3-489C-4EF1-A54A-872D51FA5EFF}"/>
              </c:ext>
            </c:extLst>
          </c:dPt>
          <c:dPt>
            <c:idx val="2"/>
            <c:bubble3D val="0"/>
            <c:explosion val="8"/>
            <c:extLst>
              <c:ext xmlns:c16="http://schemas.microsoft.com/office/drawing/2014/chart" uri="{C3380CC4-5D6E-409C-BE32-E72D297353CC}">
                <c16:uniqueId val="{00000005-489C-4EF1-A54A-872D51FA5EFF}"/>
              </c:ext>
            </c:extLst>
          </c:dPt>
          <c:dLbls>
            <c:dLbl>
              <c:idx val="0"/>
              <c:layout>
                <c:manualLayout>
                  <c:x val="0"/>
                  <c:y val="-0.29260162902172437"/>
                </c:manualLayout>
              </c:layout>
              <c:tx>
                <c:rich>
                  <a:bodyPr/>
                  <a:lstStyle/>
                  <a:p>
                    <a:pPr>
                      <a:defRPr sz="1000"/>
                    </a:pPr>
                    <a:r>
                      <a:rPr lang="ru-RU" sz="1000" b="0"/>
                      <a:t>ТОО "Ертыс сервис"
41,48%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9C-4EF1-A54A-872D51FA5EFF}"/>
                </c:ext>
              </c:extLst>
            </c:dLbl>
            <c:dLbl>
              <c:idx val="1"/>
              <c:layout>
                <c:manualLayout>
                  <c:x val="0.12071330589849108"/>
                  <c:y val="6.53082531350247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9C-4EF1-A54A-872D51FA5EFF}"/>
                </c:ext>
              </c:extLst>
            </c:dLbl>
            <c:dLbl>
              <c:idx val="2"/>
              <c:layout>
                <c:manualLayout>
                  <c:x val="2.7434842249657062E-3"/>
                  <c:y val="1.82415854405864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9C-4EF1-A54A-872D51FA5EFF}"/>
                </c:ext>
              </c:extLst>
            </c:dLbl>
            <c:dLbl>
              <c:idx val="3"/>
              <c:layout>
                <c:manualLayout>
                  <c:x val="0.15190801767063067"/>
                  <c:y val="-1.80308172685311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9C-4EF1-A54A-872D51FA5EFF}"/>
                </c:ext>
              </c:extLst>
            </c:dLbl>
            <c:dLbl>
              <c:idx val="4"/>
              <c:layout>
                <c:manualLayout>
                  <c:x val="0.26471652463195189"/>
                  <c:y val="1.01758406959693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9C-4EF1-A54A-872D51FA5EF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потребителей'!$C$25:$C$27</c:f>
              <c:strCache>
                <c:ptCount val="3"/>
                <c:pt idx="0">
                  <c:v>ТОО "Ертыс сервис"</c:v>
                </c:pt>
                <c:pt idx="1">
                  <c:v>ТОО "Эр Ликид Мунай Тех Газы"</c:v>
                </c:pt>
                <c:pt idx="2">
                  <c:v>ТОО "Гелиос"</c:v>
                </c:pt>
              </c:strCache>
            </c:strRef>
          </c:cat>
          <c:val>
            <c:numRef>
              <c:f>'структура потребителей'!$D$25:$D$27</c:f>
              <c:numCache>
                <c:formatCode>#,##0</c:formatCode>
                <c:ptCount val="3"/>
                <c:pt idx="0">
                  <c:v>85788</c:v>
                </c:pt>
                <c:pt idx="1">
                  <c:v>43342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9C-4EF1-A54A-872D51FA5EFF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потребителей'!$C$25:$C$27</c:f>
              <c:strCache>
                <c:ptCount val="3"/>
                <c:pt idx="0">
                  <c:v>ТОО "Ертыс сервис"</c:v>
                </c:pt>
                <c:pt idx="1">
                  <c:v>ТОО "Эр Ликид Мунай Тех Газы"</c:v>
                </c:pt>
                <c:pt idx="2">
                  <c:v>ТОО "Гелиос"</c:v>
                </c:pt>
              </c:strCache>
            </c:strRef>
          </c:cat>
          <c:val>
            <c:numRef>
              <c:f>'структура потребителей'!$E$25:$E$27</c:f>
              <c:numCache>
                <c:formatCode>0.00%</c:formatCode>
                <c:ptCount val="3"/>
                <c:pt idx="0">
                  <c:v>0.27788827199284777</c:v>
                </c:pt>
                <c:pt idx="1">
                  <c:v>0.1403953173487435</c:v>
                </c:pt>
                <c:pt idx="2">
                  <c:v>5.5067149529985683E-5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9C-4EF1-A54A-872D51FA5EF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 algn="ctr" rtl="0">
        <a:defRPr lang="ru-RU" sz="1100" b="1" i="0" u="none" strike="noStrike" kern="1200" baseline="0">
          <a:solidFill>
            <a:sysClr val="windowText" lastClr="000000"/>
          </a:solidFill>
          <a:latin typeface="Times New Roman" pitchFamily="18" charset="0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99" y="298335"/>
            <a:ext cx="2809945" cy="63572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30244" y="2259980"/>
            <a:ext cx="64677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 по услугам передачи тепловой и электрической энергии </a:t>
            </a:r>
            <a:r>
              <a:rPr lang="ru-RU" sz="2400" kern="0" dirty="0" smtClean="0">
                <a:solidFill>
                  <a:srgbClr val="006CB5"/>
                </a:solidFill>
              </a:rPr>
              <a:t>за период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006CB5"/>
                </a:solidFill>
              </a:rPr>
              <a:t>с 01.03.2023 года по 29.02.2024 года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и коммунальных услуг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 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за 202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3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 год.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7" y="21614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14400" y="850188"/>
            <a:ext cx="88689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об объемах оказанных услуг ТОО "ПНХЗ" за отчетный период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1239" y="4579435"/>
            <a:ext cx="8118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fontAlgn="base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Объем оказания услуг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отчетном ниже уровня за прошедший отчетный период в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связи с не заключением договора из-за сокращения деятельности с ТОО «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NFC Kazakhstan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в  202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г. 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688965"/>
              </p:ext>
            </p:extLst>
          </p:nvPr>
        </p:nvGraphicFramePr>
        <p:xfrm>
          <a:off x="967154" y="1311964"/>
          <a:ext cx="8889025" cy="2984849"/>
        </p:xfrm>
        <a:graphic>
          <a:graphicData uri="http://schemas.openxmlformats.org/drawingml/2006/table">
            <a:tbl>
              <a:tblPr/>
              <a:tblGrid>
                <a:gridCol w="3703230">
                  <a:extLst>
                    <a:ext uri="{9D8B030D-6E8A-4147-A177-3AD203B41FA5}">
                      <a16:colId xmlns:a16="http://schemas.microsoft.com/office/drawing/2014/main" val="2087461804"/>
                    </a:ext>
                  </a:extLst>
                </a:gridCol>
                <a:gridCol w="1767589">
                  <a:extLst>
                    <a:ext uri="{9D8B030D-6E8A-4147-A177-3AD203B41FA5}">
                      <a16:colId xmlns:a16="http://schemas.microsoft.com/office/drawing/2014/main" val="1040922482"/>
                    </a:ext>
                  </a:extLst>
                </a:gridCol>
                <a:gridCol w="1767589">
                  <a:extLst>
                    <a:ext uri="{9D8B030D-6E8A-4147-A177-3AD203B41FA5}">
                      <a16:colId xmlns:a16="http://schemas.microsoft.com/office/drawing/2014/main" val="3835729181"/>
                    </a:ext>
                  </a:extLst>
                </a:gridCol>
                <a:gridCol w="1650617">
                  <a:extLst>
                    <a:ext uri="{9D8B030D-6E8A-4147-A177-3AD203B41FA5}">
                      <a16:colId xmlns:a16="http://schemas.microsoft.com/office/drawing/2014/main" val="2217664117"/>
                    </a:ext>
                  </a:extLst>
                </a:gridCol>
              </a:tblGrid>
              <a:tr h="2024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478686"/>
                  </a:ext>
                </a:extLst>
              </a:tr>
              <a:tr h="548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145 510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131 409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437697"/>
                  </a:ext>
                </a:extLst>
              </a:tr>
              <a:tr h="5363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Подача технической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161 822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145 602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80312"/>
                  </a:ext>
                </a:extLst>
              </a:tr>
              <a:tr h="246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Отвод сточных вод,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81 657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82 908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8742"/>
                  </a:ext>
                </a:extLst>
              </a:tr>
              <a:tr h="3962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01.03.2023-29.02.2023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01.03.2022-28.02.2023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79325"/>
                  </a:ext>
                </a:extLst>
              </a:tr>
              <a:tr h="510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Передача и распределение  электрической энергии, тыс. кВт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79 746,5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78 653,2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61002"/>
                  </a:ext>
                </a:extLst>
              </a:tr>
              <a:tr h="4844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Передача и распределение тепловой энергии, тыс. Гкал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300,4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50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186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44" y="201280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57092" y="835319"/>
            <a:ext cx="8437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тепловой энергии в разрезе потребителей  в сравнении с УТС за период с 01.03.2023г по29.02.2024г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4887" y="4219239"/>
            <a:ext cx="96026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defTabSz="914400" fontAlgn="b"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Объем предоставленных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 за отчетный период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ниже на 8% от утвержденного в УТС. Снижение связано с уменьшением фактических объемов производства потребителей услуг, в основном ,ТОО "</a:t>
            </a:r>
            <a:r>
              <a:rPr lang="ru-RU" sz="10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Ертыс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сервис» и ТОО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"Эр </a:t>
            </a:r>
            <a:r>
              <a:rPr lang="ru-RU" sz="10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Ликид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Мунай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Тех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Газы».  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утвержденной тарифной смете в 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60 582,4 </a:t>
            </a:r>
            <a:r>
              <a:rPr lang="ru-RU" sz="10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тыс.тенге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фактические затраты за отчетный период составили  –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142 725,9 </a:t>
            </a:r>
            <a:r>
              <a:rPr lang="ru-RU" sz="10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тыс.тнг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Фактические затраты для </a:t>
            </a:r>
            <a:r>
              <a:rPr lang="ru-RU" sz="10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субпотребителей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 оказание услуги 1 Гкал тепловой энергии составили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462,32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тенге/Гкал от утвержденных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190,15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тенге/Гкал. </a:t>
            </a:r>
          </a:p>
          <a:p>
            <a:pPr marL="171450" lvl="0" indent="-171450" algn="just" defTabSz="914400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 июля 2023г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между ТОО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«ПНХЗ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и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действовал договор по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техническому обслуживанию и содержанию магистральных, местных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трубопроводов.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SERVICE-PVL»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самостоятельно 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осуществляло </a:t>
            </a:r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закуп необходимых материалов, изделий, применяемых для выполнения работ по обслуживанию сетей, закуп спецодежды и материалов охраны труда для своих работников, поэтому в тарифной смете отсутствуют затраты по заработной плате и ТМЗ.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55361"/>
              </p:ext>
            </p:extLst>
          </p:nvPr>
        </p:nvGraphicFramePr>
        <p:xfrm>
          <a:off x="834888" y="1469359"/>
          <a:ext cx="4524290" cy="2681101"/>
        </p:xfrm>
        <a:graphic>
          <a:graphicData uri="http://schemas.openxmlformats.org/drawingml/2006/table">
            <a:tbl>
              <a:tblPr/>
              <a:tblGrid>
                <a:gridCol w="431352">
                  <a:extLst>
                    <a:ext uri="{9D8B030D-6E8A-4147-A177-3AD203B41FA5}">
                      <a16:colId xmlns:a16="http://schemas.microsoft.com/office/drawing/2014/main" val="166232393"/>
                    </a:ext>
                  </a:extLst>
                </a:gridCol>
                <a:gridCol w="1521985">
                  <a:extLst>
                    <a:ext uri="{9D8B030D-6E8A-4147-A177-3AD203B41FA5}">
                      <a16:colId xmlns:a16="http://schemas.microsoft.com/office/drawing/2014/main" val="2147060326"/>
                    </a:ext>
                  </a:extLst>
                </a:gridCol>
                <a:gridCol w="845547">
                  <a:extLst>
                    <a:ext uri="{9D8B030D-6E8A-4147-A177-3AD203B41FA5}">
                      <a16:colId xmlns:a16="http://schemas.microsoft.com/office/drawing/2014/main" val="2084721009"/>
                    </a:ext>
                  </a:extLst>
                </a:gridCol>
                <a:gridCol w="892114">
                  <a:extLst>
                    <a:ext uri="{9D8B030D-6E8A-4147-A177-3AD203B41FA5}">
                      <a16:colId xmlns:a16="http://schemas.microsoft.com/office/drawing/2014/main" val="2823618883"/>
                    </a:ext>
                  </a:extLst>
                </a:gridCol>
                <a:gridCol w="833292">
                  <a:extLst>
                    <a:ext uri="{9D8B030D-6E8A-4147-A177-3AD203B41FA5}">
                      <a16:colId xmlns:a16="http://schemas.microsoft.com/office/drawing/2014/main" val="2567550120"/>
                    </a:ext>
                  </a:extLst>
                </a:gridCol>
              </a:tblGrid>
              <a:tr h="544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88978"/>
                  </a:ext>
                </a:extLst>
              </a:tr>
              <a:tr h="3343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Ертыс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103 923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85 788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-17%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268473"/>
                  </a:ext>
                </a:extLst>
              </a:tr>
              <a:tr h="413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ТОО «Компания 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Нефтехим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162 557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179 567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028626"/>
                  </a:ext>
                </a:extLst>
              </a:tr>
              <a:tr h="3683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19,5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124798"/>
                  </a:ext>
                </a:extLst>
              </a:tr>
              <a:tr h="3343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1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116999"/>
                  </a:ext>
                </a:extLst>
              </a:tr>
              <a:tr h="4537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ТОО "Эр 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Ликид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effectLst/>
                          <a:latin typeface="Arial" panose="020B0604020202020204" pitchFamily="34" charset="0"/>
                        </a:rPr>
                        <a:t>Мунай</a:t>
                      </a:r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61 677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43 342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" panose="020B0604020202020204" pitchFamily="34" charset="0"/>
                        </a:rPr>
                        <a:t>-30%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884405"/>
                  </a:ext>
                </a:extLst>
              </a:tr>
              <a:tr h="2218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</a:rPr>
                        <a:t>335 177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effectLst/>
                          <a:latin typeface="Arial" panose="020B0604020202020204" pitchFamily="34" charset="0"/>
                        </a:rPr>
                        <a:t>308 714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30505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438613"/>
              </p:ext>
            </p:extLst>
          </p:nvPr>
        </p:nvGraphicFramePr>
        <p:xfrm>
          <a:off x="5661329" y="1469359"/>
          <a:ext cx="4500438" cy="2749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0303" y="636104"/>
            <a:ext cx="92632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 энергии в разрезе потребителей в сравнении с УТС за период с 01.03.2023г по 29.02.2024г</a:t>
            </a:r>
            <a:endParaRPr kumimoji="0" lang="ru-RU" sz="15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598" y="4244195"/>
            <a:ext cx="100410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17463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Согласно утвержденной тарифной смете, объем оказания услуги по передаче и распределению электрической энергии составлял 93 0</a:t>
            </a:r>
            <a:r>
              <a:rPr lang="en-US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2,6 </a:t>
            </a:r>
            <a:r>
              <a:rPr lang="ru-RU" sz="10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тыс.кВтч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 фактический объем потребления услуги за отчетный период составил 78 653 </a:t>
            </a:r>
            <a:r>
              <a:rPr lang="ru-RU" sz="10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тыс.кВтч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 что меньше на 15%.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Снижение связано 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с уменьшением объемов производства потребителей услуг, например, ТОО «Компания Нефтехим </a:t>
            </a:r>
            <a:r>
              <a:rPr lang="en-US" sz="1000" dirty="0">
                <a:solidFill>
                  <a:prstClr val="black"/>
                </a:solidFill>
                <a:latin typeface="Times New Roman"/>
                <a:ea typeface="Times New Roman"/>
              </a:rPr>
              <a:t>LTD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-изменением 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сроков запуска нового участка производства </a:t>
            </a:r>
            <a:r>
              <a:rPr lang="ru-RU" sz="1000" dirty="0" err="1">
                <a:solidFill>
                  <a:prstClr val="black"/>
                </a:solidFill>
                <a:latin typeface="Times New Roman"/>
                <a:ea typeface="Times New Roman"/>
              </a:rPr>
              <a:t>компаудирования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 эпоксидных 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смол.</a:t>
            </a:r>
          </a:p>
          <a:p>
            <a:pPr marL="342900" lvl="0" indent="17463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До  ноября 2023г между ТОО «ПНХЗ» и ТОО «ENERGY SERVICE-PVL» действовал договор по техническому обслуживанию и содержанию магистральных, местных трубопроводов. ТОО «ENERGY SERVICE-PVL»  самостоятельно осуществляло закуп необходимых материалов, изделий, применяемых для выполнения работ по обслуживанию сетей, закуп спецодежды и материалов охраны труда для своих работников, поэтому в тарифной смете отсутствуют затраты по заработной плате и ТМЗ.</a:t>
            </a:r>
          </a:p>
          <a:p>
            <a:pPr marL="342900" lvl="0" indent="17463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Фактические 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затраты для субпотребителей на оказание услуги 1 кВтч электрической энергии составили 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2,12 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тенге/кВтч, что </a:t>
            </a:r>
            <a:r>
              <a:rPr lang="ru-RU" sz="1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 419,% выше 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при запланированных в УТС 0,</a:t>
            </a:r>
            <a:r>
              <a:rPr lang="en-US" sz="1000" dirty="0">
                <a:solidFill>
                  <a:prstClr val="black"/>
                </a:solidFill>
                <a:latin typeface="Times New Roman"/>
                <a:ea typeface="Times New Roman"/>
              </a:rPr>
              <a:t>408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 тенге за 1 </a:t>
            </a:r>
            <a:r>
              <a:rPr lang="ru-RU" sz="1000" dirty="0" err="1">
                <a:solidFill>
                  <a:prstClr val="black"/>
                </a:solidFill>
                <a:latin typeface="Times New Roman"/>
                <a:ea typeface="Times New Roman"/>
              </a:rPr>
              <a:t>кВтч</a:t>
            </a:r>
            <a:r>
              <a:rPr lang="ru-RU" sz="10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09653"/>
              </p:ext>
            </p:extLst>
          </p:nvPr>
        </p:nvGraphicFramePr>
        <p:xfrm>
          <a:off x="667908" y="1220881"/>
          <a:ext cx="4842345" cy="2987575"/>
        </p:xfrm>
        <a:graphic>
          <a:graphicData uri="http://schemas.openxmlformats.org/drawingml/2006/table">
            <a:tbl>
              <a:tblPr/>
              <a:tblGrid>
                <a:gridCol w="373795">
                  <a:extLst>
                    <a:ext uri="{9D8B030D-6E8A-4147-A177-3AD203B41FA5}">
                      <a16:colId xmlns:a16="http://schemas.microsoft.com/office/drawing/2014/main" val="1635887635"/>
                    </a:ext>
                  </a:extLst>
                </a:gridCol>
                <a:gridCol w="1826498">
                  <a:extLst>
                    <a:ext uri="{9D8B030D-6E8A-4147-A177-3AD203B41FA5}">
                      <a16:colId xmlns:a16="http://schemas.microsoft.com/office/drawing/2014/main" val="2153891868"/>
                    </a:ext>
                  </a:extLst>
                </a:gridCol>
                <a:gridCol w="978849">
                  <a:extLst>
                    <a:ext uri="{9D8B030D-6E8A-4147-A177-3AD203B41FA5}">
                      <a16:colId xmlns:a16="http://schemas.microsoft.com/office/drawing/2014/main" val="1822067944"/>
                    </a:ext>
                  </a:extLst>
                </a:gridCol>
                <a:gridCol w="839155">
                  <a:extLst>
                    <a:ext uri="{9D8B030D-6E8A-4147-A177-3AD203B41FA5}">
                      <a16:colId xmlns:a16="http://schemas.microsoft.com/office/drawing/2014/main" val="3568115667"/>
                    </a:ext>
                  </a:extLst>
                </a:gridCol>
                <a:gridCol w="824048">
                  <a:extLst>
                    <a:ext uri="{9D8B030D-6E8A-4147-A177-3AD203B41FA5}">
                      <a16:colId xmlns:a16="http://schemas.microsoft.com/office/drawing/2014/main" val="2369035469"/>
                    </a:ext>
                  </a:extLst>
                </a:gridCol>
              </a:tblGrid>
              <a:tr h="581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20957"/>
                  </a:ext>
                </a:extLst>
              </a:tr>
              <a:tr h="32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47 701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40 051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238341"/>
                  </a:ext>
                </a:extLst>
              </a:tr>
              <a:tr h="27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"Казбитумсервис"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697321"/>
                  </a:ext>
                </a:extLst>
              </a:tr>
              <a:tr h="32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672069"/>
                  </a:ext>
                </a:extLst>
              </a:tr>
              <a:tr h="2704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BIG Capital IST"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153150"/>
                  </a:ext>
                </a:extLst>
              </a:tr>
              <a:tr h="3206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23 060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22 123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809490"/>
                  </a:ext>
                </a:extLst>
              </a:tr>
              <a:tr h="4021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16 647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13 901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677119"/>
                  </a:ext>
                </a:extLst>
              </a:tr>
              <a:tr h="164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2 934,6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938,8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944093"/>
                  </a:ext>
                </a:extLst>
              </a:tr>
              <a:tr h="200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93 032,6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78 653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79234"/>
                  </a:ext>
                </a:extLst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838771"/>
              </p:ext>
            </p:extLst>
          </p:nvPr>
        </p:nvGraphicFramePr>
        <p:xfrm>
          <a:off x="6110958" y="1220878"/>
          <a:ext cx="4082614" cy="31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02445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37037" y="644056"/>
            <a:ext cx="905653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5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Объем предоставления услуги по передаче и распределению электрической энергии в разрезе потребителей за период с 01.03.2023 г по 29.02.2024 г</a:t>
            </a:r>
            <a:endParaRPr kumimoji="0" lang="ru-RU" sz="195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67837"/>
              </p:ext>
            </p:extLst>
          </p:nvPr>
        </p:nvGraphicFramePr>
        <p:xfrm>
          <a:off x="596348" y="1526651"/>
          <a:ext cx="4428875" cy="3862177"/>
        </p:xfrm>
        <a:graphic>
          <a:graphicData uri="http://schemas.openxmlformats.org/drawingml/2006/table">
            <a:tbl>
              <a:tblPr/>
              <a:tblGrid>
                <a:gridCol w="427854">
                  <a:extLst>
                    <a:ext uri="{9D8B030D-6E8A-4147-A177-3AD203B41FA5}">
                      <a16:colId xmlns:a16="http://schemas.microsoft.com/office/drawing/2014/main" val="174710821"/>
                    </a:ext>
                  </a:extLst>
                </a:gridCol>
                <a:gridCol w="1595783">
                  <a:extLst>
                    <a:ext uri="{9D8B030D-6E8A-4147-A177-3AD203B41FA5}">
                      <a16:colId xmlns:a16="http://schemas.microsoft.com/office/drawing/2014/main" val="223910699"/>
                    </a:ext>
                  </a:extLst>
                </a:gridCol>
                <a:gridCol w="1514837">
                  <a:extLst>
                    <a:ext uri="{9D8B030D-6E8A-4147-A177-3AD203B41FA5}">
                      <a16:colId xmlns:a16="http://schemas.microsoft.com/office/drawing/2014/main" val="3831908808"/>
                    </a:ext>
                  </a:extLst>
                </a:gridCol>
                <a:gridCol w="890401">
                  <a:extLst>
                    <a:ext uri="{9D8B030D-6E8A-4147-A177-3AD203B41FA5}">
                      <a16:colId xmlns:a16="http://schemas.microsoft.com/office/drawing/2014/main" val="4127872983"/>
                    </a:ext>
                  </a:extLst>
                </a:gridCol>
              </a:tblGrid>
              <a:tr h="1165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отчетный период 01.03.23г-29.02.24г,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81388"/>
                  </a:ext>
                </a:extLst>
              </a:tr>
              <a:tr h="368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40 051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50,9%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313427"/>
                  </a:ext>
                </a:extLst>
              </a:tr>
              <a:tr h="4239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22 123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28,1%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0004983"/>
                  </a:ext>
                </a:extLst>
              </a:tr>
              <a:tr h="3569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13 901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893683"/>
                  </a:ext>
                </a:extLst>
              </a:tr>
              <a:tr h="3156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"Казбитумсервис"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975375"/>
                  </a:ext>
                </a:extLst>
              </a:tr>
              <a:tr h="339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BIG Capital IST"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588171"/>
                  </a:ext>
                </a:extLst>
              </a:tr>
              <a:tr h="3686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866408"/>
                  </a:ext>
                </a:extLst>
              </a:tr>
              <a:tr h="1935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50233"/>
                  </a:ext>
                </a:extLst>
              </a:tr>
              <a:tr h="20273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78 653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389237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7983"/>
              </p:ext>
            </p:extLst>
          </p:nvPr>
        </p:nvGraphicFramePr>
        <p:xfrm>
          <a:off x="4752679" y="1347951"/>
          <a:ext cx="5524501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908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2837" y="818984"/>
            <a:ext cx="8722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2000" b="1" kern="0" dirty="0">
                <a:solidFill>
                  <a:srgbClr val="006CB5"/>
                </a:solidFill>
              </a:rPr>
              <a:t>Объем предоставления услуги по передаче и распределению </a:t>
            </a:r>
            <a:r>
              <a:rPr lang="ru-RU" sz="2000" b="1" kern="0" dirty="0" smtClean="0">
                <a:solidFill>
                  <a:srgbClr val="006CB5"/>
                </a:solidFill>
              </a:rPr>
              <a:t>тепловой </a:t>
            </a:r>
            <a:r>
              <a:rPr lang="ru-RU" sz="2000" b="1" kern="0" dirty="0">
                <a:solidFill>
                  <a:srgbClr val="006CB5"/>
                </a:solidFill>
              </a:rPr>
              <a:t>энергии в разрезе </a:t>
            </a:r>
            <a:r>
              <a:rPr lang="ru-RU" sz="2000" b="1" kern="0" dirty="0" smtClean="0">
                <a:solidFill>
                  <a:srgbClr val="006CB5"/>
                </a:solidFill>
              </a:rPr>
              <a:t>потребителей за период с 01.03.2023г по 29.02.2024г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84976"/>
              </p:ext>
            </p:extLst>
          </p:nvPr>
        </p:nvGraphicFramePr>
        <p:xfrm>
          <a:off x="508882" y="1828800"/>
          <a:ext cx="4079021" cy="3228229"/>
        </p:xfrm>
        <a:graphic>
          <a:graphicData uri="http://schemas.openxmlformats.org/drawingml/2006/table">
            <a:tbl>
              <a:tblPr/>
              <a:tblGrid>
                <a:gridCol w="394057">
                  <a:extLst>
                    <a:ext uri="{9D8B030D-6E8A-4147-A177-3AD203B41FA5}">
                      <a16:colId xmlns:a16="http://schemas.microsoft.com/office/drawing/2014/main" val="1620598372"/>
                    </a:ext>
                  </a:extLst>
                </a:gridCol>
                <a:gridCol w="1469726">
                  <a:extLst>
                    <a:ext uri="{9D8B030D-6E8A-4147-A177-3AD203B41FA5}">
                      <a16:colId xmlns:a16="http://schemas.microsoft.com/office/drawing/2014/main" val="506558367"/>
                    </a:ext>
                  </a:extLst>
                </a:gridCol>
                <a:gridCol w="1395174">
                  <a:extLst>
                    <a:ext uri="{9D8B030D-6E8A-4147-A177-3AD203B41FA5}">
                      <a16:colId xmlns:a16="http://schemas.microsoft.com/office/drawing/2014/main" val="4043716436"/>
                    </a:ext>
                  </a:extLst>
                </a:gridCol>
                <a:gridCol w="820064">
                  <a:extLst>
                    <a:ext uri="{9D8B030D-6E8A-4147-A177-3AD203B41FA5}">
                      <a16:colId xmlns:a16="http://schemas.microsoft.com/office/drawing/2014/main" val="1226730871"/>
                    </a:ext>
                  </a:extLst>
                </a:gridCol>
              </a:tblGrid>
              <a:tr h="1235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 за отчетный период 01.03.23г-29.02.24г,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159371"/>
                  </a:ext>
                </a:extLst>
              </a:tr>
              <a:tr h="571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179 567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58,17%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4602639"/>
                  </a:ext>
                </a:extLst>
              </a:tr>
              <a:tr h="454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85 788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27,79%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457640"/>
                  </a:ext>
                </a:extLst>
              </a:tr>
              <a:tr h="466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43 342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14,04%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635663"/>
                  </a:ext>
                </a:extLst>
              </a:tr>
              <a:tr h="2447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0,01%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591211"/>
                  </a:ext>
                </a:extLst>
              </a:tr>
              <a:tr h="25639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308 714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771086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433028"/>
              </p:ext>
            </p:extLst>
          </p:nvPr>
        </p:nvGraphicFramePr>
        <p:xfrm>
          <a:off x="5287616" y="1584877"/>
          <a:ext cx="4723076" cy="387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8218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97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59673" y="817756"/>
            <a:ext cx="8658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</a:t>
            </a: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по  тарифам ТОО "ПНХЗ" как субъекта естественных монополий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15877"/>
              </p:ext>
            </p:extLst>
          </p:nvPr>
        </p:nvGraphicFramePr>
        <p:xfrm>
          <a:off x="892098" y="1812354"/>
          <a:ext cx="9344722" cy="4053187"/>
        </p:xfrm>
        <a:graphic>
          <a:graphicData uri="http://schemas.openxmlformats.org/drawingml/2006/table">
            <a:tbl>
              <a:tblPr/>
              <a:tblGrid>
                <a:gridCol w="2860918">
                  <a:extLst>
                    <a:ext uri="{9D8B030D-6E8A-4147-A177-3AD203B41FA5}">
                      <a16:colId xmlns:a16="http://schemas.microsoft.com/office/drawing/2014/main" val="1148357378"/>
                    </a:ext>
                  </a:extLst>
                </a:gridCol>
                <a:gridCol w="1685676">
                  <a:extLst>
                    <a:ext uri="{9D8B030D-6E8A-4147-A177-3AD203B41FA5}">
                      <a16:colId xmlns:a16="http://schemas.microsoft.com/office/drawing/2014/main" val="4017877317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799766342"/>
                    </a:ext>
                  </a:extLst>
                </a:gridCol>
                <a:gridCol w="2603568">
                  <a:extLst>
                    <a:ext uri="{9D8B030D-6E8A-4147-A177-3AD203B41FA5}">
                      <a16:colId xmlns:a16="http://schemas.microsoft.com/office/drawing/2014/main" val="568570128"/>
                    </a:ext>
                  </a:extLst>
                </a:gridCol>
              </a:tblGrid>
              <a:tr h="456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услуги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Ед.изм</a:t>
                      </a:r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Цена за ед. тенге (без НДС)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Дата введения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130336"/>
                  </a:ext>
                </a:extLst>
              </a:tr>
              <a:tr h="408617">
                <a:tc rowSpan="2">
                  <a:txBody>
                    <a:bodyPr/>
                    <a:lstStyle/>
                    <a:p>
                      <a:pPr marL="0" indent="87313" algn="l" fontAlgn="ctr">
                        <a:tabLst>
                          <a:tab pos="0" algn="l"/>
                        </a:tabLst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электроэнергии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кВтч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01.03.2023 по 29.02.2024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85782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01.03.2024 по 28.02.2025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446046"/>
                  </a:ext>
                </a:extLst>
              </a:tr>
              <a:tr h="408617">
                <a:tc rowSpan="2">
                  <a:txBody>
                    <a:bodyPr/>
                    <a:lstStyle/>
                    <a:p>
                      <a:pPr marL="0" indent="87313" algn="l" defTabSz="809976" rtl="0" eaLnBrk="1" fontAlgn="ctr" latinLnBrk="0" hangingPunct="1">
                        <a:tabLst>
                          <a:tab pos="0" algn="l"/>
                        </a:tabLst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Передача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теплоэнергии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Гкал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01.03.2023 по 29.02.2024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79404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194,69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01.03.2024 по 28.02.2025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73706"/>
                  </a:ext>
                </a:extLst>
              </a:tr>
              <a:tr h="418064">
                <a:tc>
                  <a:txBody>
                    <a:bodyPr/>
                    <a:lstStyle/>
                    <a:p>
                      <a:pPr marL="0" indent="87313" algn="l" defTabSz="809976" rtl="0" eaLnBrk="1" fontAlgn="ctr" latinLnBrk="0" hangingPunct="1">
                        <a:tabLst>
                          <a:tab pos="0" algn="l"/>
                        </a:tabLst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Подача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хозпитьевой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воды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01.08.2022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306898"/>
                  </a:ext>
                </a:extLst>
              </a:tr>
              <a:tr h="363581">
                <a:tc rowSpan="2">
                  <a:txBody>
                    <a:bodyPr/>
                    <a:lstStyle/>
                    <a:p>
                      <a:pPr marL="0" indent="87313" algn="l" defTabSz="809976" rtl="0" eaLnBrk="1" fontAlgn="ctr" latinLnBrk="0" hangingPunct="1">
                        <a:tabLst>
                          <a:tab pos="0" algn="l"/>
                        </a:tabLst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Подача технической воды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 01.12.2021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102560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 01.02.2023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58014"/>
                  </a:ext>
                </a:extLst>
              </a:tr>
              <a:tr h="363581">
                <a:tc rowSpan="2">
                  <a:txBody>
                    <a:bodyPr/>
                    <a:lstStyle/>
                    <a:p>
                      <a:pPr marL="0" indent="87313" algn="l" defTabSz="809976" rtl="0" eaLnBrk="1" fontAlgn="ctr" latinLnBrk="0" hangingPunct="1">
                        <a:tabLst>
                          <a:tab pos="0" algn="l"/>
                        </a:tabLst>
                      </a:pP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Отвод сточных вод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 01.09.2021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24726"/>
                  </a:ext>
                </a:extLst>
              </a:tr>
              <a:tr h="408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 01.02.2023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771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51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68" y="178977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0261" y="881954"/>
            <a:ext cx="7992549" cy="5364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Фактические объемы ежемесячно подтверждаются актами потребления, подписанными со стороны ТОО «ПНХЗ» и 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субпотребителями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ТОО «ПНХЗ» в 202</a:t>
            </a:r>
            <a:r>
              <a:rPr lang="ru-RU" sz="2100" kern="0" dirty="0">
                <a:solidFill>
                  <a:prstClr val="black"/>
                </a:solidFill>
              </a:rPr>
              <a:t>4</a:t>
            </a: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г. продолжит работы по выполнению плановых показателей повышения надежности водо-электро- и теплоснабжения завода и </a:t>
            </a:r>
            <a:r>
              <a:rPr kumimoji="0" lang="ru-RU" sz="21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субпотребителей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85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34960" y="624469"/>
            <a:ext cx="45195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Информация о предприятии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8283" y="1152293"/>
            <a:ext cx="9694127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lnSpc>
                <a:spcPct val="115000"/>
              </a:lnSpc>
              <a:spcBef>
                <a:spcPct val="20000"/>
              </a:spcBef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44958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Оказание услуг 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субпотребителям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на собственные нужды 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</a:p>
          <a:p>
            <a:pPr marL="342900" lvl="0" indent="-342900" algn="just" defTabSz="914400">
              <a:lnSpc>
                <a:spcPct val="115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структуре предприятия ранее существовали вспомогательные цеха, которые обслуживали основное производство и, в силу исторически сложившейся инфраструктуры трубопроводов и линий электропередач, предоставляли услуги, относящиеся к сфере естественной монополии.</a:t>
            </a:r>
          </a:p>
          <a:p>
            <a:pPr marL="342900" lvl="0" indent="44958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результате вывода в аутсорсинг цехов электро-тепло-водоснабжения, услуги по комплексному обслуживанию объектов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тепло,водоснабжения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водоотведения ТОО «ПНХЗ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в 1 полугодии 2023 г., объектов энергоснабжения до 01.11.2023 года осуществляло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51" y="900480"/>
            <a:ext cx="9321592" cy="6401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96175" y="1657815"/>
            <a:ext cx="942649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услуги водоснабжения -подача питьевой воды по распределительным сетям;</a:t>
            </a: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</a:t>
            </a:r>
            <a:r>
              <a:rPr lang="ru-RU" b="1" kern="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водоснабжения-подача технической воды по распределительным </a:t>
            </a: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сетям;</a:t>
            </a:r>
            <a:endParaRPr lang="ru-RU" b="1" kern="0" dirty="0"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lvl="1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ru-RU" b="1" kern="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lang="ru-RU" b="1" kern="0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ус</a:t>
            </a:r>
            <a:r>
              <a:rPr kumimoji="0" lang="ru-RU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луги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водоотведения -отвод сточных вод;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электрической энергии;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услуги по передаче и распределению тепловой энергии.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1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 услугам водоснабжения и водоотведения ТОО «ПНХЗ» является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субъектом малой мощности.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5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81307" y="783281"/>
            <a:ext cx="8980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-1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о деятельности ТОО «ПНХЗ», как субъекта естественных </a:t>
            </a:r>
            <a:r>
              <a:rPr lang="ru-RU" spc="-1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монополий, в отчетном периоде.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468" y="1367883"/>
            <a:ext cx="9783336" cy="4076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ct val="20000"/>
              </a:spcBef>
              <a:spcAft>
                <a:spcPts val="500"/>
              </a:spcAft>
              <a:tabLst>
                <a:tab pos="457200" algn="l"/>
              </a:tabLst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-подачу питьевой воды ТОО «ПНХЗ» осуществляет для 11-ти потребителей, технической воды- 2-ум потребителям, отвод сточных вод-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потребителям, передачу электрической энергии -1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потребителям и передачу тепловой энергии 4-ем потребителям.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 передачи электрической и тепловой энергии завод осуществляет по предельным тарифам, утвержденным ДКРЕМ на 2022-2026г., услуги водоснабжения -подачу питьевой воды по тарифу 2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32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71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тенге/м3, утвержденному с 01.0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.202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г., подачу  технической воды-по тарифу 1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13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34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 01.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0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2.202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по отводу сточных вод по тарифу 126,76 с 01.02.2023г. В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июле 2023г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проведены публичные слушания отчета по итогам деятельности за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 полугодие 2023г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Направлены отчеты в уполномоченные органы по исполнению 5-ти отчетных тарифных смет ТОО «ПНХЗ», как субъекта естественных монополий.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Получены Заключения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Техэкспертизы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об исполнении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утвержденных инвестиционных программ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«ПНХЗ», как субъекта естественных монополий по передаче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тепло и электроэнергии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направлены отчеты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уполномоченный орган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 их исполнении. </a:t>
            </a:r>
          </a:p>
          <a:p>
            <a:pPr marL="342900" lvl="0" indent="-342900" algn="just" defTabSz="914400">
              <a:spcBef>
                <a:spcPct val="200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2015 г. по настоящее время ТОО «ПНХЗ» является субъектом естественных монополий малой мощности по услугам водоснабжения и водоотведения.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46873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60" y="149241"/>
            <a:ext cx="2810500" cy="6340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1950" y="646771"/>
            <a:ext cx="6245413" cy="649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28547" y="1055650"/>
            <a:ext cx="96420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целях повышения надежности тепло- и электроснабжения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субпотребителей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Управлением энергетики и жилищно-коммунального хозяйства Павлодарской области и Департаментом по регулированию естественных монополий и защите конкуренции Министерства национальной экономики РК по Павлодарской области приказами № 18–ОД от 27.02.2023 и №98-ОД  от 15.11.2021 года утверждены две «Инвестиционные программы ТОО «ПНХЗ» на услуги  по передаче и распределению тепловой и электрической энергии на период с 01 января 2022 года по 31 декабря 2026 года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услугу по передаче и распределению тепловой энергии сумма планируемых инвестиций на 202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год составляет 23 619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НДС, в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т.ч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10 369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(перенос с 2022 года) и 13 250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(мероприятие 2023г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Заключены договора с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ТОО "KARLSKRONA LC AB", согласно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которых поставлены насосы консольные и введены в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эксплуатацию 2 насосных агрегата на сумму 20 538,4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( 6 399,3+ 14139,1тыс.тенге), экономия получена  в результате проведения закупочных процедур. Насосные агрегаты обновили устаревший производственный фонд, участвующий в передаче и распределении тепловой энергии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субпотребителям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оказание услуги по передаче и распределению электрической энергии сумма планируемых инвестиций в 2023 году составляет  2 546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без учета НДС.</a:t>
            </a: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договору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ТОО "Таврида Электрик Астана" на поставку вакуумного выключателя на сумму 2 974,8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(без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НДС) выключатель поставлен. После проведенных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монтажа, наладки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испытаний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вакуумного выключателя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произведена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замена масляного выключателя WMSWP  на вакуумный выключатель  ВВ/TEL с комплектом адаптации для </a:t>
            </a:r>
            <a:r>
              <a:rPr lang="ru-RU" sz="13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распредустройства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RSW-10. 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lvl="0" indent="-342900" algn="just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Обновление основных средств 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позволило 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минимизировать риск, возникающий в случаях отказов оборудования, а также улучшить качественные характеристики оборудования.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858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05231" y="669074"/>
            <a:ext cx="899777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 постатейном исполнении утвержденной тарифной сметы на услугу по передаче и распределению тепловой энергии,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56909"/>
              </p:ext>
            </p:extLst>
          </p:nvPr>
        </p:nvGraphicFramePr>
        <p:xfrm>
          <a:off x="262691" y="1208597"/>
          <a:ext cx="9994491" cy="4616550"/>
        </p:xfrm>
        <a:graphic>
          <a:graphicData uri="http://schemas.openxmlformats.org/drawingml/2006/table">
            <a:tbl>
              <a:tblPr/>
              <a:tblGrid>
                <a:gridCol w="697555">
                  <a:extLst>
                    <a:ext uri="{9D8B030D-6E8A-4147-A177-3AD203B41FA5}">
                      <a16:colId xmlns:a16="http://schemas.microsoft.com/office/drawing/2014/main" val="842769982"/>
                    </a:ext>
                  </a:extLst>
                </a:gridCol>
                <a:gridCol w="4094550">
                  <a:extLst>
                    <a:ext uri="{9D8B030D-6E8A-4147-A177-3AD203B41FA5}">
                      <a16:colId xmlns:a16="http://schemas.microsoft.com/office/drawing/2014/main" val="2078118101"/>
                    </a:ext>
                  </a:extLst>
                </a:gridCol>
                <a:gridCol w="1290345">
                  <a:extLst>
                    <a:ext uri="{9D8B030D-6E8A-4147-A177-3AD203B41FA5}">
                      <a16:colId xmlns:a16="http://schemas.microsoft.com/office/drawing/2014/main" val="2327936844"/>
                    </a:ext>
                  </a:extLst>
                </a:gridCol>
                <a:gridCol w="1526650">
                  <a:extLst>
                    <a:ext uri="{9D8B030D-6E8A-4147-A177-3AD203B41FA5}">
                      <a16:colId xmlns:a16="http://schemas.microsoft.com/office/drawing/2014/main" val="22072437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787552088"/>
                    </a:ext>
                  </a:extLst>
                </a:gridCol>
                <a:gridCol w="1105231">
                  <a:extLst>
                    <a:ext uri="{9D8B030D-6E8A-4147-A177-3AD203B41FA5}">
                      <a16:colId xmlns:a16="http://schemas.microsoft.com/office/drawing/2014/main" val="1193163079"/>
                    </a:ext>
                  </a:extLst>
                </a:gridCol>
              </a:tblGrid>
              <a:tr h="51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тарифная смета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данные за период с 01.03.2023г по 29.02.2024г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 тыс. тенге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 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921643"/>
                  </a:ext>
                </a:extLst>
              </a:tr>
              <a:tr h="21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60 507,1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142 608,5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82 101,35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34967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2 985,0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7 319,6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4 334,6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486915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33 818,6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63 534,9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29 716,28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252941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998118"/>
                  </a:ext>
                </a:extLst>
              </a:tr>
              <a:tr h="342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технического обслуживания и содержания тепловых сетей и трубопроводов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33 782,9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63 469,1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29 686,18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444046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охраны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66282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противопожарной защиты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5178631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08544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административные, всего, 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9512352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услуги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523945"/>
                  </a:ext>
                </a:extLst>
              </a:tr>
              <a:tr h="119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60 582,4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142 725,9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82 143,46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99730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(РБА*СП)/ убыток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3 150,0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-84 023,9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-87 173,86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-2 767,4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593352"/>
                  </a:ext>
                </a:extLst>
              </a:tr>
              <a:tr h="197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63 732,4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58 702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-5 030,4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2336204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335,177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308,714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-26,46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8343"/>
                  </a:ext>
                </a:extLst>
              </a:tr>
              <a:tr h="171119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при передаче пара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200091"/>
                  </a:ext>
                </a:extLst>
              </a:tr>
              <a:tr h="171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3,640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10,797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7,157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40239"/>
                  </a:ext>
                </a:extLst>
              </a:tr>
              <a:tr h="171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21 163,3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69 016,9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47 853,3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5519157"/>
                  </a:ext>
                </a:extLst>
              </a:tr>
              <a:tr h="171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при передаче теплофикационной  воды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-0,32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674426"/>
                  </a:ext>
                </a:extLst>
              </a:tr>
              <a:tr h="171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1,3599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1,3765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0,0166 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94191"/>
                  </a:ext>
                </a:extLst>
              </a:tr>
              <a:tr h="171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2 539,9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2 737,1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197,18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292209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190,15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190,15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802724"/>
                  </a:ext>
                </a:extLst>
              </a:tr>
              <a:tr h="17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оказание услуги 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190,15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462,32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272,17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621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26938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5844" y="760977"/>
            <a:ext cx="8355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Информация о постатейном исполнении утвержденной тарифной сметы на услугу по передаче и распределению </a:t>
            </a:r>
            <a:r>
              <a:rPr kumimoji="0" lang="ru-RU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электроэнергии,тыс.тенге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97528"/>
              </p:ext>
            </p:extLst>
          </p:nvPr>
        </p:nvGraphicFramePr>
        <p:xfrm>
          <a:off x="580291" y="1311797"/>
          <a:ext cx="9682215" cy="4661137"/>
        </p:xfrm>
        <a:graphic>
          <a:graphicData uri="http://schemas.openxmlformats.org/drawingml/2006/table">
            <a:tbl>
              <a:tblPr/>
              <a:tblGrid>
                <a:gridCol w="604229">
                  <a:extLst>
                    <a:ext uri="{9D8B030D-6E8A-4147-A177-3AD203B41FA5}">
                      <a16:colId xmlns:a16="http://schemas.microsoft.com/office/drawing/2014/main" val="1756202051"/>
                    </a:ext>
                  </a:extLst>
                </a:gridCol>
                <a:gridCol w="3703811">
                  <a:extLst>
                    <a:ext uri="{9D8B030D-6E8A-4147-A177-3AD203B41FA5}">
                      <a16:colId xmlns:a16="http://schemas.microsoft.com/office/drawing/2014/main" val="3004101509"/>
                    </a:ext>
                  </a:extLst>
                </a:gridCol>
                <a:gridCol w="1343962">
                  <a:extLst>
                    <a:ext uri="{9D8B030D-6E8A-4147-A177-3AD203B41FA5}">
                      <a16:colId xmlns:a16="http://schemas.microsoft.com/office/drawing/2014/main" val="1071805904"/>
                    </a:ext>
                  </a:extLst>
                </a:gridCol>
                <a:gridCol w="1714133">
                  <a:extLst>
                    <a:ext uri="{9D8B030D-6E8A-4147-A177-3AD203B41FA5}">
                      <a16:colId xmlns:a16="http://schemas.microsoft.com/office/drawing/2014/main" val="1012382132"/>
                    </a:ext>
                  </a:extLst>
                </a:gridCol>
                <a:gridCol w="1204525">
                  <a:extLst>
                    <a:ext uri="{9D8B030D-6E8A-4147-A177-3AD203B41FA5}">
                      <a16:colId xmlns:a16="http://schemas.microsoft.com/office/drawing/2014/main" val="2070636379"/>
                    </a:ext>
                  </a:extLst>
                </a:gridCol>
                <a:gridCol w="1111555">
                  <a:extLst>
                    <a:ext uri="{9D8B030D-6E8A-4147-A177-3AD203B41FA5}">
                      <a16:colId xmlns:a16="http://schemas.microsoft.com/office/drawing/2014/main" val="2739534046"/>
                    </a:ext>
                  </a:extLst>
                </a:gridCol>
              </a:tblGrid>
              <a:tr h="521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Утвержденная тарифная смета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данные за период с 01.03.2023г. по 29.02.2024г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 тыс. тенге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 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84313"/>
                  </a:ext>
                </a:extLst>
              </a:tr>
              <a:tr h="34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20 082,9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149 724,8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129 641,9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530195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1 715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1 045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026017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всего 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19 412,9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148 009,8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128 596,9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662,4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935537"/>
                  </a:ext>
                </a:extLst>
              </a:tr>
              <a:tr h="34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по эксплуатации, техобслуживанию электрического, электрораспределительного оборудования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14 858,5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140 259,5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125 401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9845420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охраны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3 447,4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6 069,9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2 622,5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505349"/>
                  </a:ext>
                </a:extLst>
              </a:tr>
              <a:tr h="182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противопожарной защиты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957,0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1 402,7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262624"/>
                  </a:ext>
                </a:extLst>
              </a:tr>
              <a:tr h="182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Техэкспертизы выполнения инвестпрограммы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127,7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25055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периода, 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801868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и административные, всего, в т.ч.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625106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информационные услуги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89676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36 746,8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166 606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129 859,2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353,4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0009484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1 876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-134 518,1 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-136 394,1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-7270,5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41487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38 623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32 087,9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-6 534,9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-16,9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134206"/>
                  </a:ext>
                </a:extLst>
              </a:tr>
              <a:tr h="242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дополнительно полученного дохода за 2020г.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4734277"/>
                  </a:ext>
                </a:extLst>
              </a:tr>
              <a:tr h="197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 за вычетом возмещения дополнительного дохода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37 923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32 087,9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-5 834,9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-15,4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618193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93 032,6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78 653,222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-14 379,4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101670"/>
                  </a:ext>
                </a:extLst>
              </a:tr>
              <a:tr h="17371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1 023,4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865,186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-158,2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-15,5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28855"/>
                  </a:ext>
                </a:extLst>
              </a:tr>
              <a:tr h="173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16 588,6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16 763,8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175,2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342637"/>
                  </a:ext>
                </a:extLst>
              </a:tr>
              <a:tr h="173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210769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525441"/>
                  </a:ext>
                </a:extLst>
              </a:tr>
              <a:tr h="173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419,6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67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0" y="97202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0780" y="639337"/>
            <a:ext cx="89284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Основные финансово-экономические показатели деятельности ТОО «ПНХЗ» в </a:t>
            </a:r>
            <a:r>
              <a:rPr kumimoji="0" lang="kk-KZ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сфере естественной монополии, тыс.тенге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2894"/>
              </p:ext>
            </p:extLst>
          </p:nvPr>
        </p:nvGraphicFramePr>
        <p:xfrm>
          <a:off x="612320" y="1233689"/>
          <a:ext cx="9950274" cy="4395933"/>
        </p:xfrm>
        <a:graphic>
          <a:graphicData uri="http://schemas.openxmlformats.org/drawingml/2006/table">
            <a:tbl>
              <a:tblPr firstRow="1" firstCol="1" bandRow="1"/>
              <a:tblGrid>
                <a:gridCol w="3205036">
                  <a:extLst>
                    <a:ext uri="{9D8B030D-6E8A-4147-A177-3AD203B41FA5}">
                      <a16:colId xmlns:a16="http://schemas.microsoft.com/office/drawing/2014/main" val="1283814781"/>
                    </a:ext>
                  </a:extLst>
                </a:gridCol>
                <a:gridCol w="1850223">
                  <a:extLst>
                    <a:ext uri="{9D8B030D-6E8A-4147-A177-3AD203B41FA5}">
                      <a16:colId xmlns:a16="http://schemas.microsoft.com/office/drawing/2014/main" val="2046676717"/>
                    </a:ext>
                  </a:extLst>
                </a:gridCol>
                <a:gridCol w="1689979">
                  <a:extLst>
                    <a:ext uri="{9D8B030D-6E8A-4147-A177-3AD203B41FA5}">
                      <a16:colId xmlns:a16="http://schemas.microsoft.com/office/drawing/2014/main" val="1221624218"/>
                    </a:ext>
                  </a:extLst>
                </a:gridCol>
                <a:gridCol w="1235927">
                  <a:extLst>
                    <a:ext uri="{9D8B030D-6E8A-4147-A177-3AD203B41FA5}">
                      <a16:colId xmlns:a16="http://schemas.microsoft.com/office/drawing/2014/main" val="1137449487"/>
                    </a:ext>
                  </a:extLst>
                </a:gridCol>
                <a:gridCol w="1969109">
                  <a:extLst>
                    <a:ext uri="{9D8B030D-6E8A-4147-A177-3AD203B41FA5}">
                      <a16:colId xmlns:a16="http://schemas.microsoft.com/office/drawing/2014/main" val="3537324900"/>
                    </a:ext>
                  </a:extLst>
                </a:gridCol>
              </a:tblGrid>
              <a:tr h="313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01.03.2022г-28.02.2023г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01.03.2023г-29.02.2024г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отклонение,%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85259"/>
                  </a:ext>
                </a:extLst>
              </a:tr>
              <a:tr h="15670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 всего: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81 330,1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90 789,9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773236"/>
                  </a:ext>
                </a:extLst>
              </a:tr>
              <a:tr h="15670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974012"/>
                  </a:ext>
                </a:extLst>
              </a:tr>
              <a:tr h="470109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29 506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32 087,9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 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254355"/>
                  </a:ext>
                </a:extLst>
              </a:tr>
              <a:tr h="470109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51 824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58 702,0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тарифа 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661142"/>
                  </a:ext>
                </a:extLst>
              </a:tr>
              <a:tr h="18452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449 583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309 332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-31%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718657"/>
                  </a:ext>
                </a:extLst>
              </a:tr>
              <a:tr h="15670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019197"/>
                  </a:ext>
                </a:extLst>
              </a:tr>
              <a:tr h="470109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216 261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166 606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-23%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стоимости услуг сторонних организаций</a:t>
                      </a: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8016240"/>
                  </a:ext>
                </a:extLst>
              </a:tr>
              <a:tr h="470109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233 321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142 726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-38,8%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315424"/>
                  </a:ext>
                </a:extLst>
              </a:tr>
              <a:tr h="15670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Финансовый результат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-368 253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-218 542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-40,7%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586010"/>
                  </a:ext>
                </a:extLst>
              </a:tr>
              <a:tr h="156703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700617"/>
                  </a:ext>
                </a:extLst>
              </a:tr>
              <a:tr h="470109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-186 755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-134 518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-28%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стоимости услуг сторонних организаций</a:t>
                      </a:r>
                    </a:p>
                  </a:txBody>
                  <a:tcPr marL="48034" marR="480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302658"/>
                  </a:ext>
                </a:extLst>
              </a:tr>
              <a:tr h="470109">
                <a:tc>
                  <a:txBody>
                    <a:bodyPr/>
                    <a:lstStyle/>
                    <a:p>
                      <a:pPr indent="152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-181 497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-84 024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-54%</a:t>
                      </a:r>
                    </a:p>
                  </a:txBody>
                  <a:tcPr marL="48034" marR="4803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091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87713" y="1617663"/>
            <a:ext cx="1079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00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05" y="193846"/>
            <a:ext cx="2810500" cy="6340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61171" y="892099"/>
            <a:ext cx="82816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по объемам регулируемых услуг ТОО «ПНХЗ» за отчетный период.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907765"/>
              </p:ext>
            </p:extLst>
          </p:nvPr>
        </p:nvGraphicFramePr>
        <p:xfrm>
          <a:off x="803080" y="1294868"/>
          <a:ext cx="9255320" cy="4058797"/>
        </p:xfrm>
        <a:graphic>
          <a:graphicData uri="http://schemas.openxmlformats.org/drawingml/2006/table">
            <a:tbl>
              <a:tblPr/>
              <a:tblGrid>
                <a:gridCol w="2754608">
                  <a:extLst>
                    <a:ext uri="{9D8B030D-6E8A-4147-A177-3AD203B41FA5}">
                      <a16:colId xmlns:a16="http://schemas.microsoft.com/office/drawing/2014/main" val="304618363"/>
                    </a:ext>
                  </a:extLst>
                </a:gridCol>
                <a:gridCol w="1012236">
                  <a:extLst>
                    <a:ext uri="{9D8B030D-6E8A-4147-A177-3AD203B41FA5}">
                      <a16:colId xmlns:a16="http://schemas.microsoft.com/office/drawing/2014/main" val="3291579119"/>
                    </a:ext>
                  </a:extLst>
                </a:gridCol>
                <a:gridCol w="1344117">
                  <a:extLst>
                    <a:ext uri="{9D8B030D-6E8A-4147-A177-3AD203B41FA5}">
                      <a16:colId xmlns:a16="http://schemas.microsoft.com/office/drawing/2014/main" val="2151800876"/>
                    </a:ext>
                  </a:extLst>
                </a:gridCol>
                <a:gridCol w="1227958">
                  <a:extLst>
                    <a:ext uri="{9D8B030D-6E8A-4147-A177-3AD203B41FA5}">
                      <a16:colId xmlns:a16="http://schemas.microsoft.com/office/drawing/2014/main" val="1255788923"/>
                    </a:ext>
                  </a:extLst>
                </a:gridCol>
                <a:gridCol w="1460275">
                  <a:extLst>
                    <a:ext uri="{9D8B030D-6E8A-4147-A177-3AD203B41FA5}">
                      <a16:colId xmlns:a16="http://schemas.microsoft.com/office/drawing/2014/main" val="742833345"/>
                    </a:ext>
                  </a:extLst>
                </a:gridCol>
                <a:gridCol w="1456126">
                  <a:extLst>
                    <a:ext uri="{9D8B030D-6E8A-4147-A177-3AD203B41FA5}">
                      <a16:colId xmlns:a16="http://schemas.microsoft.com/office/drawing/2014/main" val="4080666606"/>
                    </a:ext>
                  </a:extLst>
                </a:gridCol>
              </a:tblGrid>
              <a:tr h="17235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29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885611"/>
                  </a:ext>
                </a:extLst>
              </a:tr>
              <a:tr h="3086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 собственные нужды ТОО «ПНХЗ»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на </a:t>
                      </a:r>
                      <a:r>
                        <a:rPr lang="ru-RU" sz="1200" b="1" i="0" u="none" strike="noStrike" dirty="0" err="1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субпотребителей</a:t>
                      </a:r>
                      <a:endParaRPr lang="ru-RU" sz="1200" b="1" i="0" u="none" strike="noStrike" dirty="0">
                        <a:solidFill>
                          <a:srgbClr val="9933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039052"/>
                  </a:ext>
                </a:extLst>
              </a:tr>
              <a:tr h="463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натуральных показателях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объеме, 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в натуральных показателях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объеме, 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49361"/>
                  </a:ext>
                </a:extLst>
              </a:tr>
              <a:tr h="2585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за 2023 год</a:t>
                      </a:r>
                    </a:p>
                  </a:txBody>
                  <a:tcPr marL="7229" marR="7229" marT="72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76798"/>
                  </a:ext>
                </a:extLst>
              </a:tr>
              <a:tr h="6815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293 541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162 132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55,2%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131 409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44,8%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00863"/>
                  </a:ext>
                </a:extLst>
              </a:tr>
              <a:tr h="517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589 804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444 202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75,3%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145 602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24,7%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380118"/>
                  </a:ext>
                </a:extLst>
              </a:tr>
              <a:tr h="3133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Отвод сточных вод, м</a:t>
                      </a:r>
                      <a:r>
                        <a:rPr lang="ru-RU" sz="1200" b="0" i="0" u="none" strike="noStrike" baseline="3000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4 914 588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4 831 680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98,3%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82 908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1,7%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88291"/>
                  </a:ext>
                </a:extLst>
              </a:tr>
              <a:tr h="36821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Times New Roman" panose="02020603050405020304" pitchFamily="18" charset="0"/>
                        </a:rPr>
                        <a:t>за период с 01.03.2023г. по 29.02.2024г.</a:t>
                      </a:r>
                    </a:p>
                  </a:txBody>
                  <a:tcPr marL="7229" marR="7229" marT="722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196203"/>
                  </a:ext>
                </a:extLst>
              </a:tr>
              <a:tr h="493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Передача и распределение электрической энергии, тыс.кВтч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539 833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461 180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85,4%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78 653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14,6%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802943"/>
                  </a:ext>
                </a:extLst>
              </a:tr>
              <a:tr h="399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Передача и распределение  тепловой  энергии,Гкал</a:t>
                      </a:r>
                    </a:p>
                  </a:txBody>
                  <a:tcPr marL="65062" marR="7229" marT="72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1 030 205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721 491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</a:rPr>
                        <a:t>70,0%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308 714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30,0%</a:t>
                      </a:r>
                    </a:p>
                  </a:txBody>
                  <a:tcPr marL="7229" marR="7229" marT="7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51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215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667</TotalTime>
  <Words>2736</Words>
  <Application>Microsoft Office PowerPoint</Application>
  <PresentationFormat>Произвольный</PresentationFormat>
  <Paragraphs>619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Жапарова Айжан Балтабековна</dc:creator>
  <cp:lastModifiedBy>Дергейм Лариса Александровна</cp:lastModifiedBy>
  <cp:revision>94</cp:revision>
  <dcterms:created xsi:type="dcterms:W3CDTF">2023-04-21T06:34:07Z</dcterms:created>
  <dcterms:modified xsi:type="dcterms:W3CDTF">2024-04-16T10:46:25Z</dcterms:modified>
</cp:coreProperties>
</file>